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2" r:id="rId3"/>
    <p:sldId id="257" r:id="rId4"/>
    <p:sldId id="269" r:id="rId5"/>
    <p:sldId id="260" r:id="rId6"/>
    <p:sldId id="270" r:id="rId7"/>
    <p:sldId id="258" r:id="rId8"/>
    <p:sldId id="263" r:id="rId9"/>
    <p:sldId id="267" r:id="rId10"/>
    <p:sldId id="268" r:id="rId11"/>
    <p:sldId id="266" r:id="rId12"/>
    <p:sldId id="259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A100"/>
    <a:srgbClr val="663366"/>
    <a:srgbClr val="595959"/>
    <a:srgbClr val="330F42"/>
    <a:srgbClr val="320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7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10F9C-3A27-C84F-B27D-9342140F08DB}" type="datetimeFigureOut">
              <a:rPr lang="pt-PT" smtClean="0"/>
              <a:t>08/10/15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6E254-ACB4-B240-BB93-3D6DFACA42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404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6E254-ACB4-B240-BB93-3D6DFACA42BA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249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6E254-ACB4-B240-BB93-3D6DFACA42BA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5459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10/8/15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10/8/15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10/8/15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10/8/15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10/8/15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10/8/15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10/8/15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PT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10/8/15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10/8/15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032" y="4629149"/>
            <a:ext cx="4038600" cy="933450"/>
          </a:xfrm>
        </p:spPr>
        <p:txBody>
          <a:bodyPr>
            <a:normAutofit/>
          </a:bodyPr>
          <a:lstStyle/>
          <a:p>
            <a:r>
              <a:rPr lang="pt-PT" sz="4000" dirty="0" smtClean="0"/>
              <a:t>Laboratório 2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4032" y="5562599"/>
            <a:ext cx="4379494" cy="838201"/>
          </a:xfrm>
        </p:spPr>
        <p:txBody>
          <a:bodyPr>
            <a:normAutofit/>
          </a:bodyPr>
          <a:lstStyle/>
          <a:p>
            <a:r>
              <a:rPr lang="pt-PT" sz="2400" dirty="0" smtClean="0">
                <a:latin typeface="+mj-lt"/>
              </a:rPr>
              <a:t>O que querem </a:t>
            </a:r>
            <a:r>
              <a:rPr lang="pt-PT" sz="2400" smtClean="0">
                <a:latin typeface="+mj-lt"/>
              </a:rPr>
              <a:t>os utilizadores</a:t>
            </a:r>
            <a:endParaRPr lang="pt-PT" sz="24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111" y="886558"/>
            <a:ext cx="3725332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pt-PT" sz="4400" dirty="0" smtClean="0">
                <a:solidFill>
                  <a:schemeClr val="bg1"/>
                </a:solidFill>
                <a:latin typeface="+mj-lt"/>
              </a:rPr>
              <a:t>Concepção Centrada no Utilizador</a:t>
            </a:r>
            <a:endParaRPr lang="pt-PT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0683" y="2641359"/>
            <a:ext cx="1999566" cy="1595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b="1" dirty="0" smtClean="0">
                <a:solidFill>
                  <a:schemeClr val="bg1"/>
                </a:solidFill>
              </a:rPr>
              <a:t>Grupo 10</a:t>
            </a:r>
          </a:p>
          <a:p>
            <a:pPr>
              <a:lnSpc>
                <a:spcPct val="150000"/>
              </a:lnSpc>
            </a:pPr>
            <a:r>
              <a:rPr lang="pt-PT" sz="1600" dirty="0" smtClean="0">
                <a:solidFill>
                  <a:schemeClr val="bg1"/>
                </a:solidFill>
              </a:rPr>
              <a:t>Pedro Silva, 76066</a:t>
            </a:r>
          </a:p>
          <a:p>
            <a:pPr>
              <a:lnSpc>
                <a:spcPct val="150000"/>
              </a:lnSpc>
            </a:pPr>
            <a:r>
              <a:rPr lang="pt-PT" sz="1600" dirty="0" smtClean="0">
                <a:solidFill>
                  <a:schemeClr val="bg1"/>
                </a:solidFill>
              </a:rPr>
              <a:t>Miguel Cruz, 76102</a:t>
            </a:r>
          </a:p>
          <a:p>
            <a:pPr>
              <a:lnSpc>
                <a:spcPct val="150000"/>
              </a:lnSpc>
            </a:pPr>
            <a:r>
              <a:rPr lang="pt-PT" sz="1600" dirty="0" smtClean="0">
                <a:solidFill>
                  <a:schemeClr val="bg1"/>
                </a:solidFill>
              </a:rPr>
              <a:t>Inês Santos, 76334</a:t>
            </a:r>
            <a:endParaRPr lang="pt-PT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56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4564676" y="4692875"/>
            <a:ext cx="3863110" cy="1024329"/>
          </a:xfrm>
          <a:solidFill>
            <a:srgbClr val="663366"/>
          </a:solidFill>
        </p:spPr>
        <p:txBody>
          <a:bodyPr/>
          <a:lstStyle/>
          <a:p>
            <a:pPr marL="0" indent="0" algn="ctr">
              <a:buNone/>
            </a:pPr>
            <a:r>
              <a:rPr lang="pt-PT" dirty="0" smtClean="0">
                <a:solidFill>
                  <a:schemeClr val="bg1">
                    <a:lumMod val="85000"/>
                  </a:schemeClr>
                </a:solidFill>
              </a:rPr>
              <a:t>Fazem </a:t>
            </a:r>
            <a:r>
              <a:rPr lang="pt-PT" dirty="0">
                <a:solidFill>
                  <a:schemeClr val="bg1">
                    <a:lumMod val="85000"/>
                  </a:schemeClr>
                </a:solidFill>
              </a:rPr>
              <a:t>muita pressão a carregar nos ecrãs </a:t>
            </a:r>
            <a:r>
              <a:rPr lang="pt-PT" dirty="0" err="1">
                <a:solidFill>
                  <a:schemeClr val="bg1">
                    <a:lumMod val="85000"/>
                  </a:schemeClr>
                </a:solidFill>
              </a:rPr>
              <a:t>touch</a:t>
            </a:r>
            <a:r>
              <a:rPr lang="pt-PT" dirty="0">
                <a:solidFill>
                  <a:schemeClr val="bg1">
                    <a:lumMod val="85000"/>
                  </a:schemeClr>
                </a:solidFill>
              </a:rPr>
              <a:t> para selecionar opções</a:t>
            </a:r>
          </a:p>
          <a:p>
            <a:endParaRPr lang="pt-PT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</p:spPr>
        <p:txBody>
          <a:bodyPr/>
          <a:lstStyle/>
          <a:p>
            <a:r>
              <a:rPr lang="pt-PT" dirty="0" smtClean="0"/>
              <a:t>Observação </a:t>
            </a:r>
            <a:r>
              <a:rPr lang="pt-PT" dirty="0" err="1" smtClean="0"/>
              <a:t>Directa</a:t>
            </a:r>
            <a:r>
              <a:rPr lang="pt-PT" dirty="0" smtClean="0"/>
              <a:t> (TABLET)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Principais conclus</a:t>
            </a: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ões	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2" y="1981200"/>
            <a:ext cx="2208633" cy="1641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Marcador de Posição de Conteúdo 2"/>
          <p:cNvSpPr txBox="1">
            <a:spLocks/>
          </p:cNvSpPr>
          <p:nvPr/>
        </p:nvSpPr>
        <p:spPr>
          <a:xfrm>
            <a:off x="3284621" y="2348802"/>
            <a:ext cx="5152359" cy="875559"/>
          </a:xfrm>
          <a:prstGeom prst="rect">
            <a:avLst/>
          </a:prstGeom>
          <a:solidFill>
            <a:srgbClr val="663366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dirty="0" smtClean="0">
                <a:solidFill>
                  <a:schemeClr val="bg1">
                    <a:lumMod val="85000"/>
                  </a:schemeClr>
                </a:solidFill>
              </a:rPr>
              <a:t>Querem selecionar uma opç</a:t>
            </a:r>
            <a:r>
              <a:rPr lang="pt-PT" dirty="0" smtClean="0">
                <a:solidFill>
                  <a:schemeClr val="bg1">
                    <a:lumMod val="85000"/>
                  </a:schemeClr>
                </a:solidFill>
              </a:rPr>
              <a:t>ão e ao mesmo tempo ver essa mesma opção</a:t>
            </a:r>
            <a:endParaRPr lang="pt-PT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pt-PT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Marcador de Posição de Conteúdo 2"/>
          <p:cNvSpPr txBox="1">
            <a:spLocks/>
          </p:cNvSpPr>
          <p:nvPr/>
        </p:nvSpPr>
        <p:spPr>
          <a:xfrm>
            <a:off x="498472" y="3964051"/>
            <a:ext cx="3617508" cy="457201"/>
          </a:xfrm>
          <a:prstGeom prst="rect">
            <a:avLst/>
          </a:prstGeom>
          <a:solidFill>
            <a:srgbClr val="A3A1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dirty="0" smtClean="0"/>
              <a:t>Noç</a:t>
            </a:r>
            <a:r>
              <a:rPr lang="pt-PT" dirty="0" smtClean="0"/>
              <a:t>ão de </a:t>
            </a:r>
            <a:r>
              <a:rPr lang="pt-PT" dirty="0" err="1" smtClean="0"/>
              <a:t>scroll</a:t>
            </a:r>
            <a:r>
              <a:rPr lang="pt-PT" dirty="0" smtClean="0"/>
              <a:t> no </a:t>
            </a:r>
            <a:r>
              <a:rPr lang="pt-PT" dirty="0" err="1" smtClean="0"/>
              <a:t>tablet</a:t>
            </a:r>
            <a:r>
              <a:rPr lang="pt-PT" dirty="0" smtClean="0"/>
              <a:t> </a:t>
            </a:r>
            <a:endParaRPr lang="pt-PT" dirty="0" smtClean="0"/>
          </a:p>
          <a:p>
            <a:pPr algn="ctr"/>
            <a:endParaRPr lang="pt-PT" dirty="0"/>
          </a:p>
        </p:txBody>
      </p:sp>
      <p:sp>
        <p:nvSpPr>
          <p:cNvPr id="10" name="Marcador de Posição de Conteúdo 2"/>
          <p:cNvSpPr txBox="1">
            <a:spLocks/>
          </p:cNvSpPr>
          <p:nvPr/>
        </p:nvSpPr>
        <p:spPr>
          <a:xfrm>
            <a:off x="4564676" y="5866173"/>
            <a:ext cx="3872304" cy="738043"/>
          </a:xfrm>
          <a:prstGeom prst="rect">
            <a:avLst/>
          </a:prstGeom>
          <a:solidFill>
            <a:srgbClr val="A3A1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dirty="0" smtClean="0"/>
              <a:t>Tocam sem querer no ecr</a:t>
            </a:r>
            <a:r>
              <a:rPr lang="pt-PT" dirty="0" smtClean="0"/>
              <a:t>ã e não percebem o </a:t>
            </a:r>
            <a:r>
              <a:rPr lang="pt-PT" smtClean="0"/>
              <a:t>que aconteceu</a:t>
            </a:r>
            <a:endParaRPr lang="pt-PT" dirty="0" smtClean="0"/>
          </a:p>
        </p:txBody>
      </p:sp>
      <p:sp>
        <p:nvSpPr>
          <p:cNvPr id="11" name="Marcador de Posição de Conteúdo 2"/>
          <p:cNvSpPr txBox="1">
            <a:spLocks/>
          </p:cNvSpPr>
          <p:nvPr/>
        </p:nvSpPr>
        <p:spPr>
          <a:xfrm>
            <a:off x="498472" y="4612027"/>
            <a:ext cx="3617508" cy="457201"/>
          </a:xfrm>
          <a:prstGeom prst="rect">
            <a:avLst/>
          </a:prstGeom>
          <a:solidFill>
            <a:srgbClr val="663366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dirty="0" smtClean="0">
                <a:solidFill>
                  <a:schemeClr val="bg1">
                    <a:lumMod val="85000"/>
                  </a:schemeClr>
                </a:solidFill>
              </a:rPr>
              <a:t>Letras um pouco pequenas </a:t>
            </a:r>
          </a:p>
          <a:p>
            <a:pPr algn="ctr"/>
            <a:endParaRPr lang="pt-PT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Marcador de Posição de Conteúdo 2"/>
          <p:cNvSpPr txBox="1">
            <a:spLocks/>
          </p:cNvSpPr>
          <p:nvPr/>
        </p:nvSpPr>
        <p:spPr>
          <a:xfrm>
            <a:off x="498472" y="5260003"/>
            <a:ext cx="3617508" cy="457201"/>
          </a:xfrm>
          <a:prstGeom prst="rect">
            <a:avLst/>
          </a:prstGeom>
          <a:solidFill>
            <a:srgbClr val="A3A1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dirty="0" smtClean="0"/>
              <a:t>Ecr</a:t>
            </a:r>
            <a:r>
              <a:rPr lang="pt-PT" dirty="0" smtClean="0"/>
              <a:t>ã </a:t>
            </a:r>
            <a:r>
              <a:rPr lang="pt-PT" dirty="0"/>
              <a:t>p</a:t>
            </a:r>
            <a:r>
              <a:rPr lang="pt-PT" dirty="0" smtClean="0"/>
              <a:t>equeno</a:t>
            </a:r>
            <a:endParaRPr lang="pt-PT" dirty="0" smtClean="0"/>
          </a:p>
          <a:p>
            <a:pPr algn="ctr"/>
            <a:endParaRPr lang="pt-PT" dirty="0"/>
          </a:p>
        </p:txBody>
      </p:sp>
      <p:sp>
        <p:nvSpPr>
          <p:cNvPr id="13" name="Marcador de Posição de Conteúdo 2"/>
          <p:cNvSpPr txBox="1">
            <a:spLocks/>
          </p:cNvSpPr>
          <p:nvPr/>
        </p:nvSpPr>
        <p:spPr>
          <a:xfrm>
            <a:off x="498472" y="5907979"/>
            <a:ext cx="3617508" cy="738416"/>
          </a:xfrm>
          <a:prstGeom prst="rect">
            <a:avLst/>
          </a:prstGeom>
          <a:solidFill>
            <a:srgbClr val="663366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dirty="0" smtClean="0">
                <a:solidFill>
                  <a:schemeClr val="bg1">
                    <a:lumMod val="85000"/>
                  </a:schemeClr>
                </a:solidFill>
              </a:rPr>
              <a:t>Dispositivo de f</a:t>
            </a:r>
            <a:r>
              <a:rPr lang="pt-PT" dirty="0" smtClean="0">
                <a:solidFill>
                  <a:schemeClr val="bg1">
                    <a:lumMod val="85000"/>
                  </a:schemeClr>
                </a:solidFill>
              </a:rPr>
              <a:t>ácil aprendizagem</a:t>
            </a:r>
            <a:endParaRPr lang="pt-PT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endParaRPr lang="pt-PT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Marcador de Posição de Conteúdo 2"/>
          <p:cNvSpPr txBox="1">
            <a:spLocks/>
          </p:cNvSpPr>
          <p:nvPr/>
        </p:nvSpPr>
        <p:spPr>
          <a:xfrm>
            <a:off x="4564676" y="3736625"/>
            <a:ext cx="3863110" cy="738416"/>
          </a:xfrm>
          <a:prstGeom prst="rect">
            <a:avLst/>
          </a:prstGeom>
          <a:solidFill>
            <a:srgbClr val="A3A10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dirty="0" smtClean="0"/>
              <a:t>Dispositivo de adaptaç</a:t>
            </a:r>
            <a:r>
              <a:rPr lang="pt-PT" dirty="0" smtClean="0"/>
              <a:t>ão um pouco mais difícil </a:t>
            </a:r>
            <a:endParaRPr lang="pt-PT" dirty="0" smtClean="0"/>
          </a:p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5584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821238" y="4829205"/>
            <a:ext cx="4038600" cy="933450"/>
          </a:xfrm>
        </p:spPr>
        <p:txBody>
          <a:bodyPr>
            <a:normAutofit fontScale="90000"/>
          </a:bodyPr>
          <a:lstStyle/>
          <a:p>
            <a:r>
              <a:rPr lang="pt-PT" dirty="0" smtClean="0"/>
              <a:t>Restruturaç</a:t>
            </a:r>
            <a:r>
              <a:rPr lang="pt-PT" dirty="0" smtClean="0"/>
              <a:t>ão do grupo de acompanhamento</a:t>
            </a:r>
            <a:endParaRPr lang="pt-PT" dirty="0"/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half" idx="2"/>
          </p:nvPr>
        </p:nvSpPr>
        <p:spPr>
          <a:xfrm>
            <a:off x="433136" y="1342134"/>
            <a:ext cx="3958389" cy="2070611"/>
          </a:xfrm>
        </p:spPr>
        <p:txBody>
          <a:bodyPr/>
          <a:lstStyle/>
          <a:p>
            <a:r>
              <a:rPr lang="pt-PT" sz="3600" dirty="0" smtClean="0"/>
              <a:t>Grupo </a:t>
            </a:r>
          </a:p>
          <a:p>
            <a:r>
              <a:rPr lang="pt-PT" sz="3600" dirty="0" smtClean="0"/>
              <a:t>de acompanhamento</a:t>
            </a:r>
            <a:endParaRPr lang="pt-PT" sz="36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7077" r="3338"/>
          <a:stretch/>
        </p:blipFill>
        <p:spPr>
          <a:xfrm>
            <a:off x="4628441" y="228600"/>
            <a:ext cx="2057400" cy="203285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l="13342" t="3519" r="15691" b="1858"/>
          <a:stretch/>
        </p:blipFill>
        <p:spPr>
          <a:xfrm>
            <a:off x="6840538" y="2377439"/>
            <a:ext cx="2019300" cy="20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Grupo de Acompanhamento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09010"/>
            <a:ext cx="7556313" cy="2675467"/>
          </a:xfrm>
        </p:spPr>
        <p:txBody>
          <a:bodyPr/>
          <a:lstStyle/>
          <a:p>
            <a:r>
              <a:rPr lang="pt-PT" dirty="0" smtClean="0"/>
              <a:t>6 idosos, tanto homens como mulheres, que se enquadram em todos os perfis de idosos definidos (na aula anterior).</a:t>
            </a:r>
          </a:p>
          <a:p>
            <a:r>
              <a:rPr lang="pt-PT" dirty="0" smtClean="0"/>
              <a:t>1 funcionária </a:t>
            </a:r>
            <a:r>
              <a:rPr lang="pt-PT" dirty="0" smtClean="0"/>
              <a:t>de instituições de idosos (lares).</a:t>
            </a:r>
          </a:p>
          <a:p>
            <a:r>
              <a:rPr lang="pt-PT" dirty="0" smtClean="0"/>
              <a:t>1 professora de informática, que dá aulas a idosos.</a:t>
            </a:r>
            <a:endParaRPr lang="pt-P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457" y="4478867"/>
            <a:ext cx="3729275" cy="206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71211" y="4824663"/>
            <a:ext cx="4588627" cy="1455821"/>
          </a:xfrm>
        </p:spPr>
        <p:txBody>
          <a:bodyPr>
            <a:noAutofit/>
          </a:bodyPr>
          <a:lstStyle/>
          <a:p>
            <a:r>
              <a:rPr lang="pt-PT" sz="3200" dirty="0" smtClean="0"/>
              <a:t>Inquirir os utilizadores </a:t>
            </a:r>
            <a:r>
              <a:rPr lang="pt-PT" sz="3200" dirty="0" err="1" smtClean="0"/>
              <a:t>directa</a:t>
            </a:r>
            <a:r>
              <a:rPr lang="pt-PT" sz="3200" dirty="0" smtClean="0"/>
              <a:t> e </a:t>
            </a:r>
            <a:r>
              <a:rPr lang="pt-PT" sz="3200" dirty="0" err="1" smtClean="0"/>
              <a:t>indirecta</a:t>
            </a:r>
            <a:endParaRPr lang="pt-PT" sz="3200" dirty="0"/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half" idx="2"/>
          </p:nvPr>
        </p:nvSpPr>
        <p:spPr>
          <a:xfrm>
            <a:off x="312820" y="839016"/>
            <a:ext cx="4199021" cy="2918031"/>
          </a:xfrm>
        </p:spPr>
        <p:txBody>
          <a:bodyPr/>
          <a:lstStyle/>
          <a:p>
            <a:r>
              <a:rPr lang="pt-PT" sz="4000" dirty="0" smtClean="0"/>
              <a:t>Questionários</a:t>
            </a:r>
          </a:p>
          <a:p>
            <a:endParaRPr lang="pt-PT" sz="1400" dirty="0" smtClean="0"/>
          </a:p>
          <a:p>
            <a:r>
              <a:rPr lang="pt-PT" sz="4000" dirty="0" smtClean="0"/>
              <a:t>Entrevistas</a:t>
            </a:r>
          </a:p>
          <a:p>
            <a:endParaRPr lang="pt-PT" sz="1400" dirty="0" smtClean="0"/>
          </a:p>
          <a:p>
            <a:r>
              <a:rPr lang="pt-PT" sz="4000" dirty="0" smtClean="0"/>
              <a:t>Observação </a:t>
            </a:r>
            <a:r>
              <a:rPr lang="pt-PT" sz="4000" dirty="0" err="1" smtClean="0"/>
              <a:t>Directa</a:t>
            </a:r>
            <a:endParaRPr lang="pt-PT" sz="4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95288" y="333473"/>
            <a:ext cx="1954456" cy="151456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736" y="2421283"/>
            <a:ext cx="2056102" cy="203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2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Questionários				1/2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idx="1"/>
          </p:nvPr>
        </p:nvSpPr>
        <p:spPr>
          <a:xfrm>
            <a:off x="498472" y="1752871"/>
            <a:ext cx="2750052" cy="425116"/>
          </a:xfrm>
        </p:spPr>
        <p:txBody>
          <a:bodyPr/>
          <a:lstStyle/>
          <a:p>
            <a:r>
              <a:rPr lang="pt-PT" smtClean="0"/>
              <a:t>Amostra: 30 </a:t>
            </a:r>
            <a:r>
              <a:rPr lang="pt-PT" dirty="0" smtClean="0"/>
              <a:t>idosos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Principais conclus</a:t>
            </a: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ões	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644190" y="2374773"/>
            <a:ext cx="3910262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Apenas 3 idosos, na faixa dos 60, j</a:t>
            </a:r>
            <a:r>
              <a:rPr lang="pt-PT" dirty="0" smtClean="0"/>
              <a:t>á frequentaram cursos para seniores</a:t>
            </a:r>
            <a:endParaRPr lang="pt-PT" dirty="0"/>
          </a:p>
        </p:txBody>
      </p:sp>
      <p:sp>
        <p:nvSpPr>
          <p:cNvPr id="6" name="CaixaDeTexto 5"/>
          <p:cNvSpPr txBox="1"/>
          <p:nvPr/>
        </p:nvSpPr>
        <p:spPr>
          <a:xfrm>
            <a:off x="733928" y="2374774"/>
            <a:ext cx="3561346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Quanto mais novos maior o seu grau </a:t>
            </a:r>
            <a:r>
              <a:rPr lang="pt-PT" smtClean="0"/>
              <a:t>de escolaridade</a:t>
            </a:r>
            <a:endParaRPr lang="pt-PT" dirty="0"/>
          </a:p>
        </p:txBody>
      </p:sp>
      <p:sp>
        <p:nvSpPr>
          <p:cNvPr id="7" name="CaixaDeTexto 6"/>
          <p:cNvSpPr txBox="1"/>
          <p:nvPr/>
        </p:nvSpPr>
        <p:spPr>
          <a:xfrm>
            <a:off x="733928" y="3327486"/>
            <a:ext cx="3561346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Dos 30 inquiridos, todos usam dispositivos electr</a:t>
            </a:r>
            <a:r>
              <a:rPr lang="pt-PT" dirty="0" smtClean="0"/>
              <a:t>ónicos</a:t>
            </a:r>
            <a:endParaRPr lang="pt-PT" dirty="0"/>
          </a:p>
        </p:txBody>
      </p:sp>
      <p:sp>
        <p:nvSpPr>
          <p:cNvPr id="8" name="CaixaDeTexto 7"/>
          <p:cNvSpPr txBox="1"/>
          <p:nvPr/>
        </p:nvSpPr>
        <p:spPr>
          <a:xfrm>
            <a:off x="733928" y="4280198"/>
            <a:ext cx="7820524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O gosto pelo modo de aprendizagem </a:t>
            </a:r>
            <a:r>
              <a:rPr lang="pt-PT" dirty="0" smtClean="0"/>
              <a:t>é variado: através de </a:t>
            </a:r>
            <a:r>
              <a:rPr lang="pt-PT" b="1" dirty="0" smtClean="0"/>
              <a:t>livros</a:t>
            </a:r>
            <a:r>
              <a:rPr lang="pt-PT" dirty="0" smtClean="0"/>
              <a:t>, </a:t>
            </a:r>
            <a:r>
              <a:rPr lang="pt-PT" b="1" dirty="0" smtClean="0"/>
              <a:t>aulas com professor</a:t>
            </a:r>
            <a:r>
              <a:rPr lang="pt-PT" dirty="0" smtClean="0"/>
              <a:t>, </a:t>
            </a:r>
            <a:r>
              <a:rPr lang="pt-PT" b="1" dirty="0" smtClean="0"/>
              <a:t>documentários televisivos</a:t>
            </a:r>
            <a:r>
              <a:rPr lang="pt-PT" dirty="0" smtClean="0"/>
              <a:t>, </a:t>
            </a:r>
            <a:r>
              <a:rPr lang="pt-PT" b="1" dirty="0" smtClean="0"/>
              <a:t>pesquisas na interne</a:t>
            </a:r>
            <a:r>
              <a:rPr lang="pt-PT" dirty="0" smtClean="0"/>
              <a:t>t e por </a:t>
            </a:r>
            <a:r>
              <a:rPr lang="pt-PT" b="1" dirty="0" smtClean="0"/>
              <a:t>observação</a:t>
            </a:r>
            <a:endParaRPr lang="pt-PT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644190" y="3327487"/>
            <a:ext cx="3910262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Quase todos usam os dispositivos electr</a:t>
            </a:r>
            <a:r>
              <a:rPr lang="pt-PT" dirty="0" smtClean="0"/>
              <a:t>ónicos diariamente</a:t>
            </a:r>
            <a:endParaRPr lang="pt-PT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33928" y="5509908"/>
            <a:ext cx="7820524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As aplicaç</a:t>
            </a:r>
            <a:r>
              <a:rPr lang="pt-PT" dirty="0" smtClean="0"/>
              <a:t>ões, programas ou sites que mais utilizam são: </a:t>
            </a:r>
            <a:r>
              <a:rPr lang="pt-PT" b="1" dirty="0" err="1" smtClean="0"/>
              <a:t>Facebook</a:t>
            </a:r>
            <a:r>
              <a:rPr lang="pt-PT" dirty="0" smtClean="0"/>
              <a:t>, </a:t>
            </a:r>
            <a:r>
              <a:rPr lang="pt-PT" b="1" dirty="0" smtClean="0"/>
              <a:t>Office</a:t>
            </a:r>
            <a:r>
              <a:rPr lang="pt-PT" dirty="0" smtClean="0"/>
              <a:t> e </a:t>
            </a:r>
            <a:r>
              <a:rPr lang="pt-PT" b="1" dirty="0"/>
              <a:t>a</a:t>
            </a:r>
            <a:r>
              <a:rPr lang="pt-PT" b="1" dirty="0" smtClean="0"/>
              <a:t>plicações e sites de leitura de jornais</a:t>
            </a:r>
            <a:r>
              <a:rPr lang="pt-PT" dirty="0" smtClean="0"/>
              <a:t>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4454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Questionários				2/2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Principais conclus</a:t>
            </a: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ões	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391526" y="2098045"/>
            <a:ext cx="4162926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Pouco mais de 70% dos idosos utiliza a internet para </a:t>
            </a:r>
            <a:r>
              <a:rPr lang="pt-PT" smtClean="0"/>
              <a:t>fazer pesquisas</a:t>
            </a:r>
            <a:endParaRPr lang="pt-PT" dirty="0"/>
          </a:p>
        </p:txBody>
      </p:sp>
      <p:sp>
        <p:nvSpPr>
          <p:cNvPr id="6" name="CaixaDeTexto 5"/>
          <p:cNvSpPr txBox="1"/>
          <p:nvPr/>
        </p:nvSpPr>
        <p:spPr>
          <a:xfrm>
            <a:off x="733928" y="2098046"/>
            <a:ext cx="3284619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70% dos idosos v</a:t>
            </a:r>
            <a:r>
              <a:rPr lang="pt-PT" dirty="0" smtClean="0"/>
              <a:t>ê vídeos na internet</a:t>
            </a:r>
            <a:endParaRPr lang="pt-PT" dirty="0"/>
          </a:p>
        </p:txBody>
      </p:sp>
      <p:sp>
        <p:nvSpPr>
          <p:cNvPr id="7" name="CaixaDeTexto 6"/>
          <p:cNvSpPr txBox="1"/>
          <p:nvPr/>
        </p:nvSpPr>
        <p:spPr>
          <a:xfrm>
            <a:off x="733928" y="2978566"/>
            <a:ext cx="3284619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Pouco mais de 50% l</a:t>
            </a:r>
            <a:r>
              <a:rPr lang="pt-PT" dirty="0" smtClean="0"/>
              <a:t>ê artigos científicos na internet</a:t>
            </a:r>
            <a:endParaRPr lang="pt-PT" dirty="0"/>
          </a:p>
        </p:txBody>
      </p:sp>
      <p:sp>
        <p:nvSpPr>
          <p:cNvPr id="8" name="CaixaDeTexto 7"/>
          <p:cNvSpPr txBox="1"/>
          <p:nvPr/>
        </p:nvSpPr>
        <p:spPr>
          <a:xfrm>
            <a:off x="733928" y="3859086"/>
            <a:ext cx="7820524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Dos que fazem compras na internet, os tipos de pagamentos que mais utilizam s</a:t>
            </a:r>
            <a:r>
              <a:rPr lang="pt-PT" dirty="0" smtClean="0"/>
              <a:t>ão: </a:t>
            </a:r>
            <a:r>
              <a:rPr lang="pt-PT" b="1" dirty="0" smtClean="0"/>
              <a:t>pagamento por multibanco</a:t>
            </a:r>
            <a:r>
              <a:rPr lang="pt-PT" dirty="0" smtClean="0"/>
              <a:t>, </a:t>
            </a:r>
            <a:r>
              <a:rPr lang="pt-PT" b="1" dirty="0" smtClean="0"/>
              <a:t>cartão de crédito</a:t>
            </a:r>
            <a:r>
              <a:rPr lang="pt-PT" dirty="0" smtClean="0"/>
              <a:t>, </a:t>
            </a:r>
            <a:r>
              <a:rPr lang="pt-PT" b="1" dirty="0" smtClean="0"/>
              <a:t>transferência bancária</a:t>
            </a:r>
            <a:r>
              <a:rPr lang="pt-PT" dirty="0" smtClean="0"/>
              <a:t>, </a:t>
            </a:r>
            <a:r>
              <a:rPr lang="pt-PT" b="1" dirty="0" err="1" smtClean="0"/>
              <a:t>MbNet</a:t>
            </a:r>
            <a:r>
              <a:rPr lang="pt-PT" dirty="0" smtClean="0"/>
              <a:t>, </a:t>
            </a:r>
            <a:r>
              <a:rPr lang="pt-PT" b="1" dirty="0" err="1" smtClean="0"/>
              <a:t>SafeCard</a:t>
            </a:r>
            <a:r>
              <a:rPr lang="pt-PT" dirty="0"/>
              <a:t> </a:t>
            </a:r>
            <a:r>
              <a:rPr lang="pt-PT" dirty="0" smtClean="0"/>
              <a:t>e </a:t>
            </a:r>
            <a:r>
              <a:rPr lang="pt-PT" b="1" dirty="0"/>
              <a:t>P</a:t>
            </a:r>
            <a:r>
              <a:rPr lang="pt-PT" b="1" dirty="0" smtClean="0"/>
              <a:t>aypal</a:t>
            </a:r>
            <a:endParaRPr lang="pt-PT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4391526" y="2978567"/>
            <a:ext cx="4162926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Pouco mais de 50% </a:t>
            </a:r>
            <a:r>
              <a:rPr lang="pt-PT" dirty="0" smtClean="0"/>
              <a:t>faz compras na internet</a:t>
            </a:r>
            <a:endParaRPr lang="pt-PT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33928" y="5016604"/>
            <a:ext cx="7820524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Apenas 4 dos idosos j</a:t>
            </a:r>
            <a:r>
              <a:rPr lang="pt-PT" dirty="0" smtClean="0"/>
              <a:t>á frequentaram algum curso online para seniores</a:t>
            </a:r>
            <a:endParaRPr lang="pt-PT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33928" y="5620124"/>
            <a:ext cx="782052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Os dispositivos electr</a:t>
            </a:r>
            <a:r>
              <a:rPr lang="pt-PT" dirty="0" smtClean="0"/>
              <a:t>ónicos que mais utilizam são: </a:t>
            </a:r>
            <a:r>
              <a:rPr lang="pt-PT" b="1" dirty="0" smtClean="0"/>
              <a:t>telemóvel</a:t>
            </a:r>
            <a:r>
              <a:rPr lang="pt-PT" dirty="0" smtClean="0"/>
              <a:t>, </a:t>
            </a:r>
            <a:r>
              <a:rPr lang="pt-PT" b="1" dirty="0" err="1" smtClean="0"/>
              <a:t>smartphone</a:t>
            </a:r>
            <a:r>
              <a:rPr lang="pt-PT" dirty="0" smtClean="0"/>
              <a:t>, </a:t>
            </a:r>
            <a:r>
              <a:rPr lang="pt-PT" b="1" dirty="0" err="1" smtClean="0"/>
              <a:t>tablet</a:t>
            </a:r>
            <a:r>
              <a:rPr lang="pt-PT" dirty="0" smtClean="0"/>
              <a:t> e </a:t>
            </a:r>
            <a:r>
              <a:rPr lang="pt-PT" b="1" dirty="0" smtClean="0"/>
              <a:t>portátil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182476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Entrevista</a:t>
            </a:r>
            <a:endParaRPr lang="pt-PT" dirty="0"/>
          </a:p>
        </p:txBody>
      </p:sp>
      <p:sp>
        <p:nvSpPr>
          <p:cNvPr id="5" name="Marcador de Posição de Conteúdo 4"/>
          <p:cNvSpPr>
            <a:spLocks noGrp="1"/>
          </p:cNvSpPr>
          <p:nvPr>
            <p:ph idx="1"/>
          </p:nvPr>
        </p:nvSpPr>
        <p:spPr>
          <a:xfrm>
            <a:off x="498474" y="1235243"/>
            <a:ext cx="1871747" cy="521368"/>
          </a:xfrm>
        </p:spPr>
        <p:txBody>
          <a:bodyPr/>
          <a:lstStyle/>
          <a:p>
            <a:r>
              <a:rPr lang="pt-PT" dirty="0" smtClean="0"/>
              <a:t>Aos idosos</a:t>
            </a:r>
            <a:endParaRPr lang="pt-PT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517358" y="2028183"/>
            <a:ext cx="3705725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Qual o dispositivo que preferem: computador ou </a:t>
            </a:r>
            <a:r>
              <a:rPr lang="pt-PT" dirty="0" err="1" smtClean="0"/>
              <a:t>tablet</a:t>
            </a:r>
            <a:r>
              <a:rPr lang="pt-PT" dirty="0" smtClean="0"/>
              <a:t>?</a:t>
            </a:r>
            <a:endParaRPr lang="pt-PT" dirty="0"/>
          </a:p>
        </p:txBody>
      </p:sp>
      <p:sp>
        <p:nvSpPr>
          <p:cNvPr id="6" name="CaixaDeTexto 5"/>
          <p:cNvSpPr txBox="1"/>
          <p:nvPr/>
        </p:nvSpPr>
        <p:spPr>
          <a:xfrm>
            <a:off x="4495800" y="2028183"/>
            <a:ext cx="3705725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J</a:t>
            </a:r>
            <a:r>
              <a:rPr lang="pt-PT" dirty="0" smtClean="0"/>
              <a:t>á frequentou cursos para seniores</a:t>
            </a:r>
            <a:r>
              <a:rPr lang="pt-PT" dirty="0" smtClean="0"/>
              <a:t>?</a:t>
            </a:r>
            <a:endParaRPr lang="pt-PT" dirty="0"/>
          </a:p>
        </p:txBody>
      </p:sp>
      <p:sp>
        <p:nvSpPr>
          <p:cNvPr id="7" name="CaixaDeTexto 6"/>
          <p:cNvSpPr txBox="1"/>
          <p:nvPr/>
        </p:nvSpPr>
        <p:spPr>
          <a:xfrm>
            <a:off x="517357" y="3391418"/>
            <a:ext cx="3705725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Qual as principais dificuldades com o computador?</a:t>
            </a:r>
            <a:endParaRPr lang="pt-PT" dirty="0"/>
          </a:p>
        </p:txBody>
      </p:sp>
      <p:sp>
        <p:nvSpPr>
          <p:cNvPr id="8" name="CaixaDeTexto 7"/>
          <p:cNvSpPr txBox="1"/>
          <p:nvPr/>
        </p:nvSpPr>
        <p:spPr>
          <a:xfrm>
            <a:off x="4495799" y="3398588"/>
            <a:ext cx="3705725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Qual as principais dificuldades com o </a:t>
            </a:r>
            <a:r>
              <a:rPr lang="pt-PT" dirty="0" err="1" smtClean="0"/>
              <a:t>tablet</a:t>
            </a:r>
            <a:r>
              <a:rPr lang="pt-PT" dirty="0" smtClean="0"/>
              <a:t> ou </a:t>
            </a:r>
            <a:r>
              <a:rPr lang="pt-PT" dirty="0" err="1" smtClean="0"/>
              <a:t>smartphone</a:t>
            </a:r>
            <a:r>
              <a:rPr lang="pt-PT" dirty="0" smtClean="0"/>
              <a:t>?</a:t>
            </a:r>
            <a:endParaRPr lang="pt-PT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081465" y="2626932"/>
            <a:ext cx="163629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/>
              <a:t>C</a:t>
            </a:r>
            <a:r>
              <a:rPr lang="pt-PT" smtClean="0"/>
              <a:t>omputador</a:t>
            </a:r>
            <a:endParaRPr lang="pt-PT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614736" y="2475465"/>
            <a:ext cx="2526629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Alguns frequentaram cursos de inform</a:t>
            </a:r>
            <a:r>
              <a:rPr lang="pt-PT" dirty="0" smtClean="0"/>
              <a:t>ática</a:t>
            </a:r>
            <a:endParaRPr lang="pt-PT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786689" y="3983270"/>
            <a:ext cx="2249907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dirty="0" smtClean="0"/>
              <a:t>Medo de errar, manusear rato e </a:t>
            </a:r>
            <a:r>
              <a:rPr lang="pt-PT" dirty="0" err="1" smtClean="0"/>
              <a:t>touch</a:t>
            </a:r>
            <a:r>
              <a:rPr lang="pt-PT" dirty="0" smtClean="0"/>
              <a:t> </a:t>
            </a:r>
            <a:r>
              <a:rPr lang="pt-PT" dirty="0" err="1" smtClean="0"/>
              <a:t>Pad</a:t>
            </a:r>
            <a:r>
              <a:rPr lang="pt-PT" dirty="0" smtClean="0"/>
              <a:t> </a:t>
            </a:r>
            <a:endParaRPr lang="pt-PT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804880" y="4013685"/>
            <a:ext cx="2249907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dirty="0" smtClean="0"/>
              <a:t>Medo de errar, n</a:t>
            </a:r>
            <a:r>
              <a:rPr lang="pt-PT" dirty="0" smtClean="0"/>
              <a:t>ão estar habituado à interação </a:t>
            </a:r>
            <a:r>
              <a:rPr lang="pt-PT" dirty="0" err="1" smtClean="0"/>
              <a:t>touch</a:t>
            </a:r>
            <a:endParaRPr lang="pt-PT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498474" y="5175286"/>
            <a:ext cx="3705725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Gostam de aprender com professor?</a:t>
            </a:r>
            <a:endParaRPr lang="pt-PT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128755" y="5672556"/>
            <a:ext cx="1636293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dirty="0" smtClean="0"/>
              <a:t>Sim, e atrav</a:t>
            </a:r>
            <a:r>
              <a:rPr lang="pt-PT" dirty="0" smtClean="0"/>
              <a:t>és de vídeos instrutivos</a:t>
            </a:r>
            <a:endParaRPr lang="pt-PT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4495798" y="5175286"/>
            <a:ext cx="3705725" cy="120032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PT" dirty="0"/>
              <a:t>Por exemplo, acha que consegue aprender a cozinhar </a:t>
            </a:r>
            <a:r>
              <a:rPr lang="pt-PT" dirty="0" smtClean="0"/>
              <a:t>alguns pratos </a:t>
            </a:r>
            <a:r>
              <a:rPr lang="pt-PT" dirty="0"/>
              <a:t>com </a:t>
            </a:r>
            <a:r>
              <a:rPr lang="pt-PT" dirty="0" smtClean="0"/>
              <a:t>programas de culinária </a:t>
            </a:r>
            <a:r>
              <a:rPr lang="pt-PT" dirty="0"/>
              <a:t>da </a:t>
            </a:r>
            <a:r>
              <a:rPr lang="pt-PT" dirty="0" smtClean="0"/>
              <a:t>televisão? </a:t>
            </a:r>
            <a:endParaRPr lang="pt-PT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7076573" y="6190949"/>
            <a:ext cx="1064792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mtClean="0"/>
              <a:t>Sim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2114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586717"/>
          </a:xfrm>
        </p:spPr>
        <p:txBody>
          <a:bodyPr/>
          <a:lstStyle/>
          <a:p>
            <a:r>
              <a:rPr lang="pt-PT" smtClean="0"/>
              <a:t>Entrevista</a:t>
            </a:r>
            <a:endParaRPr lang="pt-PT" dirty="0"/>
          </a:p>
        </p:txBody>
      </p:sp>
      <p:sp>
        <p:nvSpPr>
          <p:cNvPr id="5" name="Marcador de Posição de Conteúdo 4"/>
          <p:cNvSpPr>
            <a:spLocks noGrp="1"/>
          </p:cNvSpPr>
          <p:nvPr>
            <p:ph idx="1"/>
          </p:nvPr>
        </p:nvSpPr>
        <p:spPr>
          <a:xfrm>
            <a:off x="498474" y="1211180"/>
            <a:ext cx="5324810" cy="413084"/>
          </a:xfrm>
        </p:spPr>
        <p:txBody>
          <a:bodyPr/>
          <a:lstStyle/>
          <a:p>
            <a:r>
              <a:rPr lang="pt-PT" dirty="0" smtClean="0"/>
              <a:t>À </a:t>
            </a:r>
            <a:r>
              <a:rPr lang="pt-PT" dirty="0"/>
              <a:t>p</a:t>
            </a:r>
            <a:r>
              <a:rPr lang="pt-PT" dirty="0" smtClean="0"/>
              <a:t>rofessora </a:t>
            </a:r>
            <a:r>
              <a:rPr lang="pt-PT" dirty="0" smtClean="0"/>
              <a:t>de informática para idosos</a:t>
            </a:r>
            <a:endParaRPr lang="pt-PT" dirty="0"/>
          </a:p>
        </p:txBody>
      </p:sp>
      <p:sp>
        <p:nvSpPr>
          <p:cNvPr id="4" name="CaixaDeTexto 3"/>
          <p:cNvSpPr txBox="1"/>
          <p:nvPr/>
        </p:nvSpPr>
        <p:spPr>
          <a:xfrm>
            <a:off x="517358" y="2028183"/>
            <a:ext cx="3705725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Qual o dispositivo que manuseiam melhor?</a:t>
            </a:r>
            <a:endParaRPr lang="pt-PT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8474" y="3372799"/>
            <a:ext cx="3705725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Os idosos s</a:t>
            </a:r>
            <a:r>
              <a:rPr lang="pt-PT" dirty="0" smtClean="0"/>
              <a:t>ão muito dependem muito de ajuda para manusear estes dispositivos</a:t>
            </a:r>
            <a:r>
              <a:rPr lang="pt-PT" dirty="0" smtClean="0"/>
              <a:t>?</a:t>
            </a:r>
            <a:endParaRPr lang="pt-PT" dirty="0"/>
          </a:p>
        </p:txBody>
      </p:sp>
      <p:sp>
        <p:nvSpPr>
          <p:cNvPr id="7" name="CaixaDeTexto 6"/>
          <p:cNvSpPr txBox="1"/>
          <p:nvPr/>
        </p:nvSpPr>
        <p:spPr>
          <a:xfrm>
            <a:off x="4495798" y="2036502"/>
            <a:ext cx="3705725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Qual as principais dificuldades com o computador?</a:t>
            </a:r>
            <a:endParaRPr lang="pt-PT" dirty="0"/>
          </a:p>
        </p:txBody>
      </p:sp>
      <p:sp>
        <p:nvSpPr>
          <p:cNvPr id="8" name="CaixaDeTexto 7"/>
          <p:cNvSpPr txBox="1"/>
          <p:nvPr/>
        </p:nvSpPr>
        <p:spPr>
          <a:xfrm>
            <a:off x="4495799" y="3530939"/>
            <a:ext cx="3705725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Qual as principais dificuldades com o </a:t>
            </a:r>
            <a:r>
              <a:rPr lang="pt-PT" dirty="0" err="1" smtClean="0"/>
              <a:t>tablet</a:t>
            </a:r>
            <a:r>
              <a:rPr lang="pt-PT" dirty="0" smtClean="0"/>
              <a:t> ou </a:t>
            </a:r>
            <a:r>
              <a:rPr lang="pt-PT" dirty="0" err="1" smtClean="0"/>
              <a:t>smartphone</a:t>
            </a:r>
            <a:r>
              <a:rPr lang="pt-PT" dirty="0" smtClean="0"/>
              <a:t>?</a:t>
            </a:r>
            <a:endParaRPr lang="pt-PT" dirty="0"/>
          </a:p>
        </p:txBody>
      </p:sp>
      <p:sp>
        <p:nvSpPr>
          <p:cNvPr id="9" name="CaixaDeTexto 8"/>
          <p:cNvSpPr txBox="1"/>
          <p:nvPr/>
        </p:nvSpPr>
        <p:spPr>
          <a:xfrm>
            <a:off x="2400303" y="2613964"/>
            <a:ext cx="163629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/>
              <a:t>C</a:t>
            </a:r>
            <a:r>
              <a:rPr lang="pt-PT" smtClean="0"/>
              <a:t>omputador</a:t>
            </a:r>
            <a:endParaRPr lang="pt-PT" dirty="0"/>
          </a:p>
        </p:txBody>
      </p:sp>
      <p:sp>
        <p:nvSpPr>
          <p:cNvPr id="10" name="CaixaDeTexto 9"/>
          <p:cNvSpPr txBox="1"/>
          <p:nvPr/>
        </p:nvSpPr>
        <p:spPr>
          <a:xfrm>
            <a:off x="871454" y="4238383"/>
            <a:ext cx="2870367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Sim, e apontam tudo para n</a:t>
            </a:r>
            <a:r>
              <a:rPr lang="pt-PT" dirty="0" smtClean="0"/>
              <a:t>ão </a:t>
            </a:r>
            <a:r>
              <a:rPr lang="pt-PT" smtClean="0"/>
              <a:t>se esquecerem</a:t>
            </a:r>
            <a:r>
              <a:rPr lang="pt-PT" smtClean="0"/>
              <a:t> </a:t>
            </a:r>
            <a:endParaRPr lang="pt-PT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812775" y="2646737"/>
            <a:ext cx="2225489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M</a:t>
            </a:r>
            <a:r>
              <a:rPr lang="pt-PT" dirty="0" smtClean="0"/>
              <a:t>anusear rato e </a:t>
            </a:r>
            <a:r>
              <a:rPr lang="pt-PT" dirty="0" err="1" smtClean="0"/>
              <a:t>touch</a:t>
            </a:r>
            <a:r>
              <a:rPr lang="pt-PT" dirty="0" smtClean="0"/>
              <a:t> </a:t>
            </a:r>
            <a:r>
              <a:rPr lang="pt-PT" dirty="0" err="1" smtClean="0"/>
              <a:t>Pad</a:t>
            </a:r>
            <a:r>
              <a:rPr lang="pt-PT" dirty="0" smtClean="0"/>
              <a:t> </a:t>
            </a:r>
            <a:endParaRPr lang="pt-PT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376800" y="4146036"/>
            <a:ext cx="2677987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dirty="0" smtClean="0"/>
              <a:t>Noç</a:t>
            </a:r>
            <a:r>
              <a:rPr lang="pt-PT" dirty="0" smtClean="0"/>
              <a:t>ões e termos novos que não conhecem</a:t>
            </a:r>
            <a:endParaRPr lang="pt-PT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498474" y="5175286"/>
            <a:ext cx="3705725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Gostam de aprender com professor?</a:t>
            </a:r>
            <a:endParaRPr lang="pt-PT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916194" y="5722365"/>
            <a:ext cx="207544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dirty="0" smtClean="0"/>
              <a:t>Sim, e atrav</a:t>
            </a:r>
            <a:r>
              <a:rPr lang="pt-PT" dirty="0" smtClean="0"/>
              <a:t>és de vídeos instrutivos</a:t>
            </a:r>
            <a:endParaRPr lang="pt-PT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4495798" y="5175286"/>
            <a:ext cx="3705725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PT" dirty="0" smtClean="0"/>
              <a:t>Os v</a:t>
            </a:r>
            <a:r>
              <a:rPr lang="pt-PT" dirty="0" smtClean="0"/>
              <a:t>ídeos é uma boa maneira de cativar os idosos para aprender</a:t>
            </a:r>
            <a:r>
              <a:rPr lang="pt-PT" dirty="0" smtClean="0"/>
              <a:t>? </a:t>
            </a:r>
            <a:endParaRPr lang="pt-PT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4853908" y="5786991"/>
            <a:ext cx="3929145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dirty="0" smtClean="0"/>
              <a:t>Sim, </a:t>
            </a:r>
            <a:r>
              <a:rPr lang="pt-PT" smtClean="0"/>
              <a:t>gostam tamb</a:t>
            </a:r>
            <a:r>
              <a:rPr lang="pt-PT" smtClean="0"/>
              <a:t>ém </a:t>
            </a:r>
            <a:r>
              <a:rPr lang="pt-PT" smtClean="0"/>
              <a:t>muito </a:t>
            </a:r>
            <a:r>
              <a:rPr lang="pt-PT" dirty="0" smtClean="0"/>
              <a:t>dos </a:t>
            </a:r>
            <a:r>
              <a:rPr lang="pt-PT" dirty="0" err="1" smtClean="0"/>
              <a:t>ppt</a:t>
            </a:r>
            <a:r>
              <a:rPr lang="pt-PT" dirty="0" smtClean="0"/>
              <a:t> com m</a:t>
            </a:r>
            <a:r>
              <a:rPr lang="pt-PT" dirty="0" smtClean="0"/>
              <a:t>úsica, vídeos e imagens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852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Observação </a:t>
            </a:r>
            <a:r>
              <a:rPr lang="pt-PT" dirty="0" err="1" smtClean="0"/>
              <a:t>Directa</a:t>
            </a:r>
            <a:r>
              <a:rPr lang="pt-PT" dirty="0" smtClean="0"/>
              <a:t> (UDEMY)	1/3</a:t>
            </a:r>
            <a:endParaRPr lang="pt-PT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7337" y="2610591"/>
            <a:ext cx="1884286" cy="3890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Marcador de Posição de Conteúd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3" y="1407437"/>
            <a:ext cx="5616667" cy="3200658"/>
          </a:xfr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819" y="3148258"/>
            <a:ext cx="6013611" cy="341595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4209965"/>
            <a:ext cx="3563638" cy="2257921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257842" y="1548755"/>
            <a:ext cx="1116972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PT" sz="2000" b="1" dirty="0" smtClean="0">
                <a:solidFill>
                  <a:schemeClr val="bg1"/>
                </a:solidFill>
              </a:rPr>
              <a:t>Passo 1</a:t>
            </a:r>
            <a:endParaRPr lang="pt-PT" sz="2000" b="1" dirty="0">
              <a:solidFill>
                <a:schemeClr val="bg1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3054003" y="3301146"/>
            <a:ext cx="1116972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PT" sz="2000" b="1" smtClean="0">
                <a:solidFill>
                  <a:schemeClr val="bg1"/>
                </a:solidFill>
              </a:rPr>
              <a:t>Passo 2</a:t>
            </a:r>
            <a:endParaRPr lang="pt-PT" sz="2000" b="1" dirty="0">
              <a:solidFill>
                <a:schemeClr val="bg1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2612535" y="4760983"/>
            <a:ext cx="999954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PT" sz="2000" b="1" smtClean="0">
                <a:solidFill>
                  <a:schemeClr val="bg1"/>
                </a:solidFill>
              </a:rPr>
              <a:t>Tarefa</a:t>
            </a:r>
            <a:endParaRPr lang="pt-PT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4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Observação </a:t>
            </a:r>
            <a:r>
              <a:rPr lang="pt-PT" dirty="0" err="1" smtClean="0"/>
              <a:t>Directa</a:t>
            </a:r>
            <a:r>
              <a:rPr lang="pt-PT" dirty="0" smtClean="0"/>
              <a:t> </a:t>
            </a:r>
            <a:r>
              <a:rPr lang="pt-PT" dirty="0"/>
              <a:t>(UDEMY) </a:t>
            </a:r>
            <a:r>
              <a:rPr lang="pt-PT" dirty="0" smtClean="0"/>
              <a:t>	2/3</a:t>
            </a:r>
            <a:endParaRPr lang="pt-PT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7337" y="2610591"/>
            <a:ext cx="1884286" cy="3890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Marcador de Posição de Conteú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8" y="1655634"/>
            <a:ext cx="5366084" cy="303724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43" y="3196786"/>
            <a:ext cx="5762040" cy="327047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061202" y="3410730"/>
            <a:ext cx="1116972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PT" sz="2000" b="1" dirty="0" smtClean="0">
                <a:solidFill>
                  <a:schemeClr val="bg1"/>
                </a:solidFill>
              </a:rPr>
              <a:t>Passo 4</a:t>
            </a:r>
            <a:endParaRPr lang="pt-PT" sz="2000" b="1" dirty="0">
              <a:solidFill>
                <a:schemeClr val="bg1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522540" y="2184187"/>
            <a:ext cx="1116972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PT" sz="2000" b="1" dirty="0" smtClean="0">
                <a:solidFill>
                  <a:schemeClr val="bg1"/>
                </a:solidFill>
              </a:rPr>
              <a:t>Passo 3</a:t>
            </a:r>
            <a:endParaRPr lang="pt-PT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72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</p:spPr>
        <p:txBody>
          <a:bodyPr/>
          <a:lstStyle/>
          <a:p>
            <a:r>
              <a:rPr lang="pt-PT" dirty="0" smtClean="0"/>
              <a:t>Observação </a:t>
            </a:r>
            <a:r>
              <a:rPr lang="pt-PT" dirty="0" err="1" smtClean="0"/>
              <a:t>Directa</a:t>
            </a:r>
            <a:r>
              <a:rPr lang="pt-PT" dirty="0" smtClean="0"/>
              <a:t> </a:t>
            </a:r>
            <a:r>
              <a:rPr lang="pt-PT" dirty="0"/>
              <a:t>(UDEMY) </a:t>
            </a:r>
            <a:r>
              <a:rPr lang="pt-PT" dirty="0" smtClean="0"/>
              <a:t>	3/3</a:t>
            </a:r>
            <a:endParaRPr lang="pt-PT" dirty="0"/>
          </a:p>
        </p:txBody>
      </p:sp>
      <p:pic>
        <p:nvPicPr>
          <p:cNvPr id="7" name="Marcador de Posição de Conteú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0" y="2063191"/>
            <a:ext cx="7641960" cy="4328029"/>
          </a:xfrm>
        </p:spPr>
      </p:pic>
      <p:sp>
        <p:nvSpPr>
          <p:cNvPr id="8" name="CaixaDeTexto 7"/>
          <p:cNvSpPr txBox="1"/>
          <p:nvPr/>
        </p:nvSpPr>
        <p:spPr>
          <a:xfrm>
            <a:off x="654885" y="2231634"/>
            <a:ext cx="1116972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PT" sz="2000" b="1" smtClean="0">
                <a:solidFill>
                  <a:schemeClr val="bg1"/>
                </a:solidFill>
              </a:rPr>
              <a:t>Passo 5</a:t>
            </a:r>
            <a:endParaRPr lang="pt-PT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83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661</TotalTime>
  <Words>575</Words>
  <Application>Microsoft Macintosh PowerPoint</Application>
  <PresentationFormat>Apresentação no Ecrã (4:3)</PresentationFormat>
  <Paragraphs>87</Paragraphs>
  <Slides>12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6" baseType="lpstr">
      <vt:lpstr>Calibri</vt:lpstr>
      <vt:lpstr>Rockwell</vt:lpstr>
      <vt:lpstr>Wingdings</vt:lpstr>
      <vt:lpstr>Advantage</vt:lpstr>
      <vt:lpstr>Laboratório 2</vt:lpstr>
      <vt:lpstr>Inquirir os utilizadores directa e indirecta</vt:lpstr>
      <vt:lpstr>Questionários    1/2</vt:lpstr>
      <vt:lpstr>Questionários    2/2</vt:lpstr>
      <vt:lpstr>Entrevista</vt:lpstr>
      <vt:lpstr>Entrevista</vt:lpstr>
      <vt:lpstr>Observação Directa (UDEMY) 1/3</vt:lpstr>
      <vt:lpstr>Observação Directa (UDEMY)  2/3</vt:lpstr>
      <vt:lpstr>Observação Directa (UDEMY)  3/3</vt:lpstr>
      <vt:lpstr>Observação Directa (TABLET)</vt:lpstr>
      <vt:lpstr>Restruturação do grupo de acompanhamento</vt:lpstr>
      <vt:lpstr>Grupo de Acompanhamento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Laboratório 1</dc:title>
  <dc:creator>Inês</dc:creator>
  <cp:lastModifiedBy>Inês Filipa Coelho dos Santos</cp:lastModifiedBy>
  <cp:revision>70</cp:revision>
  <dcterms:created xsi:type="dcterms:W3CDTF">2015-09-22T22:39:51Z</dcterms:created>
  <dcterms:modified xsi:type="dcterms:W3CDTF">2015-10-08T18:53:03Z</dcterms:modified>
</cp:coreProperties>
</file>